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344" r:id="rId2"/>
    <p:sldId id="366" r:id="rId3"/>
    <p:sldId id="381" r:id="rId4"/>
    <p:sldId id="370" r:id="rId5"/>
    <p:sldId id="345" r:id="rId6"/>
    <p:sldId id="368" r:id="rId7"/>
    <p:sldId id="371" r:id="rId8"/>
    <p:sldId id="346" r:id="rId9"/>
    <p:sldId id="369" r:id="rId10"/>
    <p:sldId id="383" r:id="rId11"/>
    <p:sldId id="348" r:id="rId12"/>
    <p:sldId id="373" r:id="rId13"/>
    <p:sldId id="349" r:id="rId14"/>
    <p:sldId id="372" r:id="rId15"/>
    <p:sldId id="374" r:id="rId16"/>
    <p:sldId id="376" r:id="rId17"/>
    <p:sldId id="378" r:id="rId18"/>
    <p:sldId id="379" r:id="rId19"/>
    <p:sldId id="377" r:id="rId20"/>
    <p:sldId id="382" r:id="rId21"/>
    <p:sldId id="365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555" autoAdjust="0"/>
    <p:restoredTop sz="94607" autoAdjust="0"/>
  </p:normalViewPr>
  <p:slideViewPr>
    <p:cSldViewPr>
      <p:cViewPr varScale="1">
        <p:scale>
          <a:sx n="69" d="100"/>
          <a:sy n="69" d="100"/>
        </p:scale>
        <p:origin x="1536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6251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99047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34294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43376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97242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18971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56355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33702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20604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28780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22143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2611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gi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gi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gi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hyperlink" Target="https://www.jigsawplanet.com/zZAa09" TargetMode="Externa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05912" y="0"/>
            <a:ext cx="10771647" cy="6906223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79512" y="3566618"/>
            <a:ext cx="3446690" cy="264072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76200">
            <a:solidFill>
              <a:schemeClr val="accent6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Чтоб природе другом стать,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Тайны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все её узнать,</a:t>
            </a:r>
            <a:endParaRPr lang="ru-RU" sz="16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Все загадки разгадать,</a:t>
            </a:r>
            <a:endParaRPr lang="ru-RU" sz="16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Научитесь наблюдать,</a:t>
            </a:r>
            <a:endParaRPr lang="ru-RU" sz="16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Будем вместе развивать у себя внимательность,</a:t>
            </a:r>
            <a:endParaRPr lang="ru-RU" sz="16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 поможет всё узнать наша любознательность.</a:t>
            </a:r>
            <a:endParaRPr lang="ru-RU" sz="16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 rot="2320789">
            <a:off x="2490353" y="1518466"/>
            <a:ext cx="7632848" cy="10869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6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«Живые лекари»</a:t>
            </a:r>
            <a:endParaRPr lang="ru-RU" sz="6000" dirty="0">
              <a:solidFill>
                <a:srgbClr val="C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4005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048109" cy="335699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2593" y="1927545"/>
            <a:ext cx="4071408" cy="4930455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5072593" y="31188"/>
            <a:ext cx="3925965" cy="23221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Ребята, вы уже много знаете о растениях и животных. Без них жизнь на планете Земля не существовала бы. Растения помогают всем живым существам дышать, они нас кормят, доставляют эстетическое наслаждение. 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4306" y="3441667"/>
            <a:ext cx="5267597" cy="1047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Животные также приносят огромную пользу. И все они и животные, и растения являются «живыми лекарями» - помогают нам лечиться от болезней.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79512" y="4642314"/>
            <a:ext cx="4968552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Надо только знать и уметь этим  пользоваться. Еще давным-давно люди заметили, что все звери лечатся травами. Разные растения помогают от разных болезней.  А в наши дни появилась целая наука, которая занимается лекарственными растениями. Эта наука – </a:t>
            </a:r>
            <a:r>
              <a:rPr lang="ru-RU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фитотерапия. </a:t>
            </a:r>
            <a:endParaRPr lang="ru-RU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6394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http://www.hinduhumanrights.info/wp-content/uploads/2012/08/zielone-listki-w-misc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0077" y="895350"/>
            <a:ext cx="4048125" cy="546735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Прямоугольник 2"/>
          <p:cNvSpPr/>
          <p:nvPr/>
        </p:nvSpPr>
        <p:spPr>
          <a:xfrm>
            <a:off x="4713159" y="378371"/>
            <a:ext cx="4248472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0F610B"/>
                </a:solidFill>
                <a:latin typeface="Times New Roman" pitchFamily="18" charset="0"/>
                <a:cs typeface="Times New Roman" pitchFamily="18" charset="0"/>
              </a:rPr>
              <a:t>Лекарственными называются растения, которые применяются для лечения людей или животных или же употребляются в качестве сырья для производства лекарств.</a:t>
            </a:r>
          </a:p>
        </p:txBody>
      </p:sp>
      <p:pic>
        <p:nvPicPr>
          <p:cNvPr id="5" name="Picture 8" descr="Бабочка 3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885867">
            <a:off x="107504" y="276954"/>
            <a:ext cx="1314450" cy="89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8" descr="Бабочка 3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7795776">
            <a:off x="4057596" y="5113301"/>
            <a:ext cx="2178403" cy="148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8" descr="Бабочка 3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2723782">
            <a:off x="3248689" y="215764"/>
            <a:ext cx="1494116" cy="1017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 descr="http://ds160.centerstart.ru/sites/ds160.centerstart.ru/files/65169635_doktor.jpg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flipH="1">
            <a:off x="5654748" y="2463528"/>
            <a:ext cx="3435549" cy="417117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844996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3608" y="548680"/>
            <a:ext cx="7254552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4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конце его – сережки,</a:t>
            </a:r>
            <a:br>
              <a:rPr lang="ru-RU" sz="4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земле лежат листки –</a:t>
            </a:r>
            <a:br>
              <a:rPr lang="ru-RU" sz="4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Маленькие лопушки.</a:t>
            </a:r>
            <a:br>
              <a:rPr lang="ru-RU" sz="4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Нам он – как хороший друг.</a:t>
            </a:r>
            <a:endParaRPr lang="ru-RU" sz="3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sz="4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Лечит раны ног и рук.</a:t>
            </a:r>
            <a:br>
              <a:rPr lang="ru-RU" sz="4000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ru-RU" sz="40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3393125"/>
            <a:ext cx="2930626" cy="3243225"/>
          </a:xfrm>
          <a:prstGeom prst="rect">
            <a:avLst/>
          </a:prstGeom>
        </p:spPr>
      </p:pic>
      <p:pic>
        <p:nvPicPr>
          <p:cNvPr id="4" name="Picture 2" descr="http://i77.ltalk.ru/98/40/384098/35/11294135/animashkibabochki485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7459887">
            <a:off x="313990" y="401942"/>
            <a:ext cx="1459235" cy="97003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10951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33" b="5154"/>
          <a:stretch/>
        </p:blipFill>
        <p:spPr>
          <a:xfrm>
            <a:off x="251520" y="548680"/>
            <a:ext cx="8568952" cy="612068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555776" y="-76962"/>
            <a:ext cx="371665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Подорожник</a:t>
            </a:r>
          </a:p>
        </p:txBody>
      </p:sp>
    </p:spTree>
    <p:extLst>
      <p:ext uri="{BB962C8B-B14F-4D97-AF65-F5344CB8AC3E}">
        <p14:creationId xmlns:p14="http://schemas.microsoft.com/office/powerpoint/2010/main" val="35450250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http://medprep.info/img/herb/280_312_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124744"/>
            <a:ext cx="3888432" cy="512254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3" name="Заголовок 3"/>
          <p:cNvSpPr txBox="1">
            <a:spLocks/>
          </p:cNvSpPr>
          <p:nvPr/>
        </p:nvSpPr>
        <p:spPr>
          <a:xfrm>
            <a:off x="4644008" y="457200"/>
            <a:ext cx="3816424" cy="667544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all" spc="0" normalizeH="0" baseline="0" noProof="0" dirty="0" smtClean="0">
                <a:ln>
                  <a:noFill/>
                </a:ln>
                <a:solidFill>
                  <a:srgbClr val="0F610B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+mn-lt"/>
                <a:ea typeface="+mn-ea"/>
                <a:cs typeface="+mn-cs"/>
              </a:rPr>
              <a:t>Подорожник</a:t>
            </a:r>
            <a:endParaRPr kumimoji="0" lang="ru-RU" sz="3200" b="1" i="0" u="none" strike="noStrike" kern="1200" cap="all" spc="0" normalizeH="0" baseline="0" noProof="0" dirty="0">
              <a:ln>
                <a:noFill/>
              </a:ln>
              <a:solidFill>
                <a:srgbClr val="0F610B"/>
              </a:solidFill>
              <a:effectLst>
                <a:reflection blurRad="12700" stA="48000" endA="300" endPos="55000" dir="5400000" sy="-90000" algn="bl" rotWithShape="0"/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076056" y="1700808"/>
            <a:ext cx="3888432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0F610B"/>
                </a:solidFill>
                <a:latin typeface="Times New Roman" pitchFamily="18" charset="0"/>
                <a:cs typeface="Times New Roman" pitchFamily="18" charset="0"/>
              </a:rPr>
              <a:t>Подорожник люди используют с давних пор для заживления ран. </a:t>
            </a:r>
          </a:p>
          <a:p>
            <a:r>
              <a:rPr lang="ru-RU" b="1" dirty="0" smtClean="0">
                <a:solidFill>
                  <a:srgbClr val="0F610B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b="1" dirty="0" smtClean="0">
                <a:solidFill>
                  <a:srgbClr val="0F610B"/>
                </a:solidFill>
                <a:latin typeface="Times New Roman" pitchFamily="18" charset="0"/>
                <a:cs typeface="Times New Roman" pitchFamily="18" charset="0"/>
              </a:rPr>
              <a:t>В настоящее время настой и отвар листьев большого подорожника применяется  при лечении  кашля.</a:t>
            </a:r>
          </a:p>
          <a:p>
            <a:endParaRPr lang="ru-RU" b="1" dirty="0" smtClean="0">
              <a:solidFill>
                <a:srgbClr val="0F610B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solidFill>
                  <a:srgbClr val="0F610B"/>
                </a:solidFill>
                <a:latin typeface="Times New Roman" pitchFamily="18" charset="0"/>
                <a:cs typeface="Times New Roman" pitchFamily="18" charset="0"/>
              </a:rPr>
              <a:t>Отваром листьев растения промывают глаза при их воспалениях и полощут полость рта при зубной боли и воспалении десен. </a:t>
            </a:r>
          </a:p>
          <a:p>
            <a:endParaRPr lang="ru-RU" b="1" dirty="0" smtClean="0">
              <a:solidFill>
                <a:srgbClr val="0F610B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solidFill>
                  <a:srgbClr val="0F610B"/>
                </a:solidFill>
                <a:latin typeface="Times New Roman" pitchFamily="18" charset="0"/>
                <a:cs typeface="Times New Roman" pitchFamily="18" charset="0"/>
              </a:rPr>
              <a:t>Сок из свежих листьев растения эффективен при  болезни желудка.</a:t>
            </a:r>
            <a:endParaRPr lang="ru-RU" b="1" dirty="0">
              <a:solidFill>
                <a:srgbClr val="0F610B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9458" name="Picture 2" descr="http://www.proshkolu.ru/content/media/pic/std/3000000/2631000/2630594-df2e362f74b01b24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171400"/>
            <a:ext cx="1944216" cy="187220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33466308"/>
      </p:ext>
    </p:extLst>
  </p:cSld>
  <p:clrMapOvr>
    <a:masterClrMapping/>
  </p:clrMapOvr>
  <p:transition spd="slow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7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600" decel="100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6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0"/>
                            </p:stCondLst>
                            <p:childTnLst>
                              <p:par>
                                <p:cTn id="24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600" decel="100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600" decel="100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00" decel="100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00" decel="100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00"/>
                            </p:stCondLst>
                            <p:childTnLst>
                              <p:par>
                                <p:cTn id="33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600" decel="100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600" decel="100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600" decel="100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600" decel="100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9000"/>
                            </p:stCondLst>
                            <p:childTnLst>
                              <p:par>
                                <p:cTn id="42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600" decel="100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600" decel="100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600" decel="100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600" decel="100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47664" y="1772816"/>
            <a:ext cx="8136904" cy="39149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4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Паренёчек</a:t>
            </a:r>
            <a:r>
              <a:rPr lang="ru-RU" sz="4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белобрысый</a:t>
            </a:r>
            <a:br>
              <a:rPr lang="ru-RU" sz="4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Ветер дунет, станет лысый.</a:t>
            </a:r>
            <a:br>
              <a:rPr lang="ru-RU" sz="4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Кто же этот </a:t>
            </a:r>
            <a:r>
              <a:rPr lang="ru-RU" sz="4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Мальчик?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4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Ну конечно…!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endParaRPr lang="ru-RU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916832"/>
            <a:ext cx="2880320" cy="4752527"/>
          </a:xfrm>
          <a:prstGeom prst="rect">
            <a:avLst/>
          </a:prstGeom>
        </p:spPr>
      </p:pic>
      <p:pic>
        <p:nvPicPr>
          <p:cNvPr id="4" name="Picture 2" descr="http://www.proshkolu.ru/content/media/pic/std/3000000/2631000/2630594-df2e362f74b01b24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6200000">
            <a:off x="6780944" y="31122"/>
            <a:ext cx="2058272" cy="201166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26169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830997"/>
            <a:ext cx="8707048" cy="5550331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870625" y="0"/>
            <a:ext cx="332482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8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Одуванчик</a:t>
            </a:r>
            <a:endParaRPr lang="ru-RU" sz="4800" b="1" dirty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35660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vbratske.ru/i/bratsk_news/1274662443491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35896" y="1532055"/>
            <a:ext cx="5184576" cy="468052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5" name="Прямоугольник 4"/>
          <p:cNvSpPr/>
          <p:nvPr/>
        </p:nvSpPr>
        <p:spPr>
          <a:xfrm>
            <a:off x="323528" y="1844824"/>
            <a:ext cx="2952328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rgbClr val="0F610B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Лекарственное растение одуванчик  служит для улучшения аппетита. 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rgbClr val="0F610B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lang="ru-RU" b="1" i="1" dirty="0" smtClean="0">
              <a:solidFill>
                <a:srgbClr val="0F610B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rgbClr val="0F610B"/>
                </a:solidFill>
                <a:latin typeface="Times New Roman" pitchFamily="18" charset="0"/>
                <a:cs typeface="Times New Roman" pitchFamily="18" charset="0"/>
              </a:rPr>
              <a:t>Наружно настой корней одуванчика советуют при разных кожных болезнях.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ru-RU" b="1" dirty="0" smtClean="0">
              <a:solidFill>
                <a:srgbClr val="0F610B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rgbClr val="0F610B"/>
                </a:solidFill>
                <a:latin typeface="Times New Roman" pitchFamily="18" charset="0"/>
                <a:cs typeface="Times New Roman" pitchFamily="18" charset="0"/>
              </a:rPr>
              <a:t>Свежий сок растения используется как косметическое средство.</a:t>
            </a:r>
          </a:p>
        </p:txBody>
      </p:sp>
      <p:sp>
        <p:nvSpPr>
          <p:cNvPr id="6" name="Заголовок 4"/>
          <p:cNvSpPr txBox="1">
            <a:spLocks/>
          </p:cNvSpPr>
          <p:nvPr/>
        </p:nvSpPr>
        <p:spPr>
          <a:xfrm>
            <a:off x="642910" y="428604"/>
            <a:ext cx="2992986" cy="714380"/>
          </a:xfrm>
          <a:prstGeom prst="rect">
            <a:avLst/>
          </a:prstGeom>
          <a:ln w="100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all" spc="0" normalizeH="0" baseline="0" noProof="0" dirty="0" smtClean="0">
                <a:ln>
                  <a:noFill/>
                </a:ln>
                <a:solidFill>
                  <a:srgbClr val="0F610B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+mn-lt"/>
                <a:ea typeface="+mn-ea"/>
                <a:cs typeface="+mn-cs"/>
              </a:rPr>
              <a:t>Одуванчик</a:t>
            </a:r>
            <a:endParaRPr kumimoji="0" lang="ru-RU" sz="3200" b="1" i="0" u="none" strike="noStrike" kern="1200" cap="all" spc="0" normalizeH="0" baseline="0" noProof="0" dirty="0">
              <a:ln>
                <a:noFill/>
              </a:ln>
              <a:solidFill>
                <a:srgbClr val="0F610B"/>
              </a:solidFill>
              <a:effectLst>
                <a:reflection blurRad="12700" stA="48000" endA="300" endPos="55000" dir="5400000" sy="-90000" algn="bl" rotWithShape="0"/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7" name="Picture 8" descr="Бабочка 3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25494" y="260648"/>
            <a:ext cx="1818506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8" descr="Бабочка 3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15816" y="5373216"/>
            <a:ext cx="1656184" cy="11833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02125615"/>
      </p:ext>
    </p:extLst>
  </p:cSld>
  <p:clrMapOvr>
    <a:masterClrMapping/>
  </p:clrMapOvr>
  <p:transition spd="slow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800" decel="100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800" decel="100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800" decel="100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000"/>
                            </p:stCondLst>
                            <p:childTnLst>
                              <p:par>
                                <p:cTn id="28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800" decel="100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800" decel="100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800" decel="100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00" decel="100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0"/>
                            </p:stCondLst>
                            <p:childTnLst>
                              <p:par>
                                <p:cTn id="37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800" decel="100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00" decel="100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800" decel="100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388033" y="836712"/>
            <a:ext cx="676875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Злая, как волчица,</a:t>
            </a:r>
            <a:br>
              <a:rPr lang="ru-RU" sz="4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4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Жжется, как горчица!</a:t>
            </a:r>
            <a:br>
              <a:rPr lang="ru-RU" sz="4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4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Что ж это за диво?</a:t>
            </a:r>
            <a:br>
              <a:rPr lang="ru-RU" sz="4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4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Это же </a:t>
            </a:r>
            <a:r>
              <a:rPr lang="ru-RU" sz="40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...</a:t>
            </a:r>
            <a:endParaRPr lang="ru-RU" sz="4000" dirty="0">
              <a:solidFill>
                <a:srgbClr val="00206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6" y="2198674"/>
            <a:ext cx="4418468" cy="4478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58515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70625" y="0"/>
            <a:ext cx="262110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8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Крапива</a:t>
            </a:r>
            <a:endParaRPr lang="ru-RU" sz="4800" b="1" dirty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0137" y="2284638"/>
            <a:ext cx="6093863" cy="4573362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51520" y="811106"/>
            <a:ext cx="8712968" cy="136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народной медицине крапива используется как ранозаживляющее, мочегонное, общеукрепляющее, слабительное, витаминное, отхаркивающее средство. </a:t>
            </a:r>
            <a:endParaRPr lang="ru-RU" sz="24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74828" y="2356547"/>
            <a:ext cx="2672857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Она применяется при различных кровотечениях, заболеваниях сердца, туберкулезе, бронхиальной астме, бронхитах, аллергиях. Наружно - при ранах, кровотечениях, кожных заболеваниях, для укрепления волос. </a:t>
            </a:r>
            <a:b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0930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63688" y="713981"/>
            <a:ext cx="7686600" cy="34901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Желтые глазки в белых ресничках,</a:t>
            </a:r>
            <a:b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Людям на радость, пчёлкам и птичкам.</a:t>
            </a:r>
            <a:b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Землю собою они украшают,</a:t>
            </a:r>
            <a:b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лепестках их порою гадают</a:t>
            </a:r>
            <a:b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Бабочки любят их, любят букашки</a:t>
            </a:r>
            <a:b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Эти цветочки зовутся  </a:t>
            </a:r>
            <a:endParaRPr lang="ru-RU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628800"/>
            <a:ext cx="3312368" cy="5150735"/>
          </a:xfrm>
          <a:prstGeom prst="rect">
            <a:avLst/>
          </a:prstGeom>
        </p:spPr>
      </p:pic>
      <p:pic>
        <p:nvPicPr>
          <p:cNvPr id="5" name="Picture 2" descr="http://www.proshkolu.ru/content/media/pic/std/3000000/2631000/2630594-df2e362f74b01b24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06988" y="3886692"/>
            <a:ext cx="3024336" cy="2892843"/>
          </a:xfrm>
          <a:prstGeom prst="rect">
            <a:avLst/>
          </a:prstGeom>
          <a:noFill/>
        </p:spPr>
      </p:pic>
      <p:pic>
        <p:nvPicPr>
          <p:cNvPr id="6" name="Picture 2" descr="http://i77.ltalk.ru/98/40/384098/35/11294135/animashkibabochki485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2318469">
            <a:off x="7959275" y="114313"/>
            <a:ext cx="1215420" cy="96023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83853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70625" y="0"/>
            <a:ext cx="273773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8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Ромашка</a:t>
            </a:r>
            <a:endParaRPr lang="ru-RU" sz="4800" b="1" dirty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980728"/>
            <a:ext cx="8388932" cy="5592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3263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285720" y="285728"/>
            <a:ext cx="2857520" cy="622992"/>
          </a:xfrm>
          <a:prstGeom prst="rect">
            <a:avLst/>
          </a:prstGeom>
          <a:ln w="100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u="none" strike="noStrike" kern="1200" cap="all" spc="0" normalizeH="0" baseline="0" noProof="0" dirty="0" smtClean="0">
                <a:ln>
                  <a:noFill/>
                </a:ln>
                <a:solidFill>
                  <a:srgbClr val="0F610B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+mn-lt"/>
                <a:ea typeface="+mn-ea"/>
                <a:cs typeface="+mn-cs"/>
              </a:rPr>
              <a:t>Ромашка</a:t>
            </a:r>
            <a:endParaRPr kumimoji="0" lang="ru-RU" sz="3200" b="1" u="none" strike="noStrike" kern="1200" cap="all" spc="0" normalizeH="0" baseline="0" noProof="0" dirty="0">
              <a:ln>
                <a:noFill/>
              </a:ln>
              <a:solidFill>
                <a:srgbClr val="0F610B"/>
              </a:solidFill>
              <a:effectLst>
                <a:reflection blurRad="12700" stA="48000" endA="300" endPos="55000" dir="5400000" sy="-90000" algn="bl" rotWithShape="0"/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4" name="Picture 2" descr="http://img182.imageshack.us/img182/2752/9510245apiv5qp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51920" y="1196752"/>
            <a:ext cx="5159896" cy="432048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5" name="Прямоугольник 4"/>
          <p:cNvSpPr/>
          <p:nvPr/>
        </p:nvSpPr>
        <p:spPr>
          <a:xfrm>
            <a:off x="251520" y="1556792"/>
            <a:ext cx="3528392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0F610B"/>
                </a:solidFill>
                <a:latin typeface="Times New Roman" pitchFamily="18" charset="0"/>
                <a:cs typeface="Times New Roman" pitchFamily="18" charset="0"/>
              </a:rPr>
              <a:t>Ромашка аптечная - одно из самых популярных лекарственных растений. </a:t>
            </a:r>
          </a:p>
          <a:p>
            <a:r>
              <a:rPr lang="ru-RU" b="1" dirty="0" smtClean="0">
                <a:solidFill>
                  <a:srgbClr val="0F610B"/>
                </a:solidFill>
                <a:latin typeface="Times New Roman" pitchFamily="18" charset="0"/>
                <a:cs typeface="Times New Roman" pitchFamily="18" charset="0"/>
              </a:rPr>
              <a:t>Цветы ромашки входят в состав успокоительных сборов, свежими отварами из цветков ромашки пользуются для промывания ран.</a:t>
            </a:r>
          </a:p>
          <a:p>
            <a:r>
              <a:rPr lang="ru-RU" b="1" dirty="0" smtClean="0">
                <a:solidFill>
                  <a:srgbClr val="0F610B"/>
                </a:solidFill>
                <a:latin typeface="Times New Roman" pitchFamily="18" charset="0"/>
                <a:cs typeface="Times New Roman" pitchFamily="18" charset="0"/>
              </a:rPr>
              <a:t>Отвары из ромашки используют при простудных заболеваниях для полоскания горла.</a:t>
            </a:r>
          </a:p>
          <a:p>
            <a:r>
              <a:rPr lang="ru-RU" b="1" dirty="0" smtClean="0">
                <a:solidFill>
                  <a:srgbClr val="0F610B"/>
                </a:solidFill>
                <a:latin typeface="Times New Roman" pitchFamily="18" charset="0"/>
                <a:cs typeface="Times New Roman" pitchFamily="18" charset="0"/>
              </a:rPr>
              <a:t>Ромашка поможет и больному животику. </a:t>
            </a:r>
          </a:p>
          <a:p>
            <a:r>
              <a:rPr lang="ru-RU" b="1" dirty="0" smtClean="0">
                <a:solidFill>
                  <a:srgbClr val="0F610B"/>
                </a:solidFill>
                <a:latin typeface="Times New Roman" pitchFamily="18" charset="0"/>
                <a:cs typeface="Times New Roman" pitchFamily="18" charset="0"/>
              </a:rPr>
              <a:t>В парфюмерии  её используют при изготовлении питательных кремов, лосьонов, шампуней.</a:t>
            </a:r>
          </a:p>
          <a:p>
            <a:endParaRPr lang="ru-RU" b="1" dirty="0">
              <a:solidFill>
                <a:srgbClr val="0F610B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8" descr="Бабочка 3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25494" y="260648"/>
            <a:ext cx="1818506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8" descr="Бабочка 3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95936" y="5157192"/>
            <a:ext cx="1656184" cy="11833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1331931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800" decel="100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800" decel="100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800" decel="100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800" decel="100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800" decel="100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800" decel="100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800" decel="100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000"/>
                            </p:stCondLst>
                            <p:childTnLst>
                              <p:par>
                                <p:cTn id="36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800" decel="100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800" decel="100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00" decel="100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800" decel="100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800" decel="100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800" decel="100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800" decel="100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000"/>
                            </p:stCondLst>
                            <p:childTnLst>
                              <p:par>
                                <p:cTn id="54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800" decel="100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800" decel="100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800" decel="100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800" decel="100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154761" y="116632"/>
            <a:ext cx="6165807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>
                <a:solidFill>
                  <a:srgbClr val="0F610B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Вот следующее лекарственное растение. Попробуйте отгадать какое: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ru-RU" sz="2800" b="1" dirty="0" smtClean="0">
              <a:solidFill>
                <a:srgbClr val="0F610B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4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Семена, как коготки,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4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Желто-красные цветки.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4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 горла помогают,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4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Кто же их не знает.    </a:t>
            </a:r>
          </a:p>
        </p:txBody>
      </p:sp>
      <p:pic>
        <p:nvPicPr>
          <p:cNvPr id="5" name="Picture 2" descr="http://ds160.centerstart.ru/sites/ds160.centerstart.ru/files/65169635_doktor.jpg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89821" y="116632"/>
            <a:ext cx="4485490" cy="5616624"/>
          </a:xfrm>
          <a:prstGeom prst="rect">
            <a:avLst/>
          </a:prstGeom>
          <a:noFill/>
        </p:spPr>
      </p:pic>
      <p:pic>
        <p:nvPicPr>
          <p:cNvPr id="15368" name="Picture 8" descr="http://img-fotki.yandex.ru/get/4812/111874181.46/0_8b9bf_94065501_X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55074" y="4624335"/>
            <a:ext cx="5365180" cy="21981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95842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3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3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5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2"/>
          <p:cNvSpPr txBox="1">
            <a:spLocks/>
          </p:cNvSpPr>
          <p:nvPr/>
        </p:nvSpPr>
        <p:spPr>
          <a:xfrm>
            <a:off x="500034" y="457200"/>
            <a:ext cx="3286148" cy="667544"/>
          </a:xfrm>
          <a:prstGeom prst="rect">
            <a:avLst/>
          </a:prstGeom>
          <a:ln w="100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all" spc="0" normalizeH="0" baseline="0" noProof="0" dirty="0" smtClean="0">
                <a:ln>
                  <a:noFill/>
                </a:ln>
                <a:solidFill>
                  <a:srgbClr val="0F610B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+mn-lt"/>
                <a:ea typeface="+mn-ea"/>
                <a:cs typeface="+mn-cs"/>
              </a:rPr>
              <a:t>календула</a:t>
            </a:r>
            <a:endParaRPr kumimoji="0" lang="ru-RU" sz="3200" b="1" i="0" u="none" strike="noStrike" kern="1200" cap="all" spc="0" normalizeH="0" baseline="0" noProof="0" dirty="0">
              <a:ln>
                <a:noFill/>
              </a:ln>
              <a:solidFill>
                <a:srgbClr val="0F610B"/>
              </a:solidFill>
              <a:effectLst>
                <a:reflection blurRad="12700" stA="48000" endA="300" endPos="55000" dir="5400000" sy="-90000" algn="bl" rotWithShape="0"/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31746" name="Picture 2" descr="G:\конкурс Природа родног края\картинки анимэ\kalendul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685234"/>
            <a:ext cx="4071966" cy="521497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4" name="Прямоугольник 3"/>
          <p:cNvSpPr/>
          <p:nvPr/>
        </p:nvSpPr>
        <p:spPr>
          <a:xfrm>
            <a:off x="500034" y="1643050"/>
            <a:ext cx="3857652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0F610B"/>
                </a:solidFill>
                <a:latin typeface="Times New Roman" pitchFamily="18" charset="0"/>
                <a:cs typeface="Times New Roman" pitchFamily="18" charset="0"/>
              </a:rPr>
              <a:t>С лекарственной целью используются цветочные корзинки и цветки. </a:t>
            </a:r>
          </a:p>
          <a:p>
            <a:endParaRPr lang="ru-RU" b="1" dirty="0" smtClean="0">
              <a:solidFill>
                <a:srgbClr val="0F610B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solidFill>
                  <a:srgbClr val="0F610B"/>
                </a:solidFill>
                <a:latin typeface="Times New Roman" pitchFamily="18" charset="0"/>
                <a:cs typeface="Times New Roman" pitchFamily="18" charset="0"/>
              </a:rPr>
              <a:t>Препараты календулы успокаивают нервы, снижают давление, улучшают работу сердца, ее используют для лечения ран, ожогов, настоем календулы полощут рот и горло при ангине, так же лечат желудок и печень. </a:t>
            </a:r>
          </a:p>
          <a:p>
            <a:endParaRPr lang="ru-RU" b="1" dirty="0" smtClean="0">
              <a:solidFill>
                <a:srgbClr val="0F610B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solidFill>
                  <a:srgbClr val="0F610B"/>
                </a:solidFill>
                <a:latin typeface="Times New Roman" pitchFamily="18" charset="0"/>
                <a:cs typeface="Times New Roman" pitchFamily="18" charset="0"/>
              </a:rPr>
              <a:t>Из календулы лекарственной готовят настои, настойки и мази.</a:t>
            </a:r>
            <a:endParaRPr lang="ru-RU" b="1" dirty="0">
              <a:solidFill>
                <a:srgbClr val="0F610B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8" descr="Бабочка 3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25494" y="-113909"/>
            <a:ext cx="1818506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8" descr="Бабочка 3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86182" y="5515969"/>
            <a:ext cx="1656184" cy="11833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4303774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1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180528" y="0"/>
            <a:ext cx="6840760" cy="28315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dirty="0" smtClean="0">
              <a:solidFill>
                <a:srgbClr val="0F610B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4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Вкусен чай и ароматен,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4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 ней он легок и приятен: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4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Листочки сорваны, помяты.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4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Что ты вдыхаешь? - Запах... </a:t>
            </a:r>
            <a:endParaRPr lang="ru-RU" sz="40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2" descr="http://ds160.centerstart.ru/sites/ds160.centerstart.ru/files/65169635_doktor.jpg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4983382" y="1020812"/>
            <a:ext cx="4427984" cy="5760640"/>
          </a:xfrm>
          <a:prstGeom prst="rect">
            <a:avLst/>
          </a:prstGeom>
          <a:noFill/>
        </p:spPr>
      </p:pic>
      <p:pic>
        <p:nvPicPr>
          <p:cNvPr id="1027" name="Picture 3" descr="F:\конкурс Природа родног края\картинки анимэ\lisademars1176643862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08201" y="1153812"/>
            <a:ext cx="3327197" cy="4436263"/>
          </a:xfrm>
          <a:prstGeom prst="rect">
            <a:avLst/>
          </a:prstGeom>
          <a:noFill/>
        </p:spPr>
      </p:pic>
      <p:pic>
        <p:nvPicPr>
          <p:cNvPr id="1029" name="Picture 5" descr="http://i9.ltalk.ru/40/67/16740/8/350408/0c82f631edb88a9ef9145e9080776f4c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5657015">
            <a:off x="654532" y="4754031"/>
            <a:ext cx="1102393" cy="1373773"/>
          </a:xfrm>
          <a:prstGeom prst="rect">
            <a:avLst/>
          </a:prstGeom>
          <a:noFill/>
        </p:spPr>
      </p:pic>
      <p:pic>
        <p:nvPicPr>
          <p:cNvPr id="9" name="Picture 5" descr="http://i9.ltalk.ru/40/67/16740/8/350408/0c82f631edb88a9ef9145e9080776f4c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400000">
            <a:off x="3955931" y="4568885"/>
            <a:ext cx="1080120" cy="1082427"/>
          </a:xfrm>
          <a:prstGeom prst="rect">
            <a:avLst/>
          </a:prstGeom>
          <a:noFill/>
        </p:spPr>
      </p:pic>
      <p:pic>
        <p:nvPicPr>
          <p:cNvPr id="10" name="Picture 5" descr="http://i9.ltalk.ru/40/67/16740/8/350408/0c82f631edb88a9ef9145e9080776f4c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6200000">
            <a:off x="2847256" y="5074094"/>
            <a:ext cx="864095" cy="936105"/>
          </a:xfrm>
          <a:prstGeom prst="rect">
            <a:avLst/>
          </a:prstGeom>
          <a:noFill/>
        </p:spPr>
      </p:pic>
      <p:pic>
        <p:nvPicPr>
          <p:cNvPr id="11" name="Picture 5" descr="http://i9.ltalk.ru/40/67/16740/8/350408/0c82f631edb88a9ef9145e9080776f4c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4123245">
            <a:off x="3433318" y="5373633"/>
            <a:ext cx="864095" cy="93610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812427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800" decel="100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800" decel="100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800" decel="100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800" decel="100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800" decel="100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00" decel="100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800" decel="100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800" decel="100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800" decel="100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800" decel="100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800" decel="100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000"/>
                            </p:stCondLst>
                            <p:childTnLst>
                              <p:par>
                                <p:cTn id="54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000"/>
                            </p:stCondLst>
                            <p:childTnLst>
                              <p:par>
                                <p:cTn id="60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499992" y="1196752"/>
            <a:ext cx="4644008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0F610B"/>
                </a:solidFill>
                <a:latin typeface="Times New Roman" pitchFamily="18" charset="0"/>
                <a:cs typeface="Times New Roman" pitchFamily="18" charset="0"/>
              </a:rPr>
              <a:t>Полезные свойства мяты объясняются в первую очередь высокими содержанием ментола  -  эфирного масла, придающего ей характерный узнаваемый запах. </a:t>
            </a:r>
          </a:p>
          <a:p>
            <a:r>
              <a:rPr lang="ru-RU" b="1" dirty="0" smtClean="0">
                <a:solidFill>
                  <a:srgbClr val="0F610B"/>
                </a:solidFill>
                <a:latin typeface="Times New Roman" pitchFamily="18" charset="0"/>
                <a:cs typeface="Times New Roman" pitchFamily="18" charset="0"/>
              </a:rPr>
              <a:t>Полезные свойства мяты позволяют принимать ее как внутренне, так и наружно. </a:t>
            </a:r>
          </a:p>
          <a:p>
            <a:r>
              <a:rPr lang="ru-RU" b="1" dirty="0" smtClean="0">
                <a:solidFill>
                  <a:srgbClr val="0F610B"/>
                </a:solidFill>
                <a:latin typeface="Times New Roman" pitchFamily="18" charset="0"/>
                <a:cs typeface="Times New Roman" pitchFamily="18" charset="0"/>
              </a:rPr>
              <a:t>Мята обладает противовоспалительными свойствами позволяющими использовать ее при лечении ангины, бронхита и насморка, полезна она и для пищеварительной системы.  </a:t>
            </a:r>
          </a:p>
          <a:p>
            <a:r>
              <a:rPr lang="ru-RU" b="1" dirty="0" smtClean="0">
                <a:solidFill>
                  <a:srgbClr val="0F610B"/>
                </a:solidFill>
                <a:latin typeface="Times New Roman" pitchFamily="18" charset="0"/>
                <a:cs typeface="Times New Roman" pitchFamily="18" charset="0"/>
              </a:rPr>
              <a:t>Также мята эффективна при головной боли, ее свойства благоприятны для успокоения нервной системы. </a:t>
            </a:r>
          </a:p>
          <a:p>
            <a:r>
              <a:rPr lang="ru-RU" b="1" dirty="0" smtClean="0">
                <a:solidFill>
                  <a:srgbClr val="0F610B"/>
                </a:solidFill>
                <a:latin typeface="Times New Roman" pitchFamily="18" charset="0"/>
                <a:cs typeface="Times New Roman" pitchFamily="18" charset="0"/>
              </a:rPr>
              <a:t>Для лечения этим растением чаще всего используют мятный чай и настой мяты. </a:t>
            </a:r>
            <a:endParaRPr lang="ru-RU" b="1" dirty="0">
              <a:solidFill>
                <a:srgbClr val="0F610B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http://www.farmshop.uk.com/farmshops/b-whiteley-farm-shop-and-nursery/images/farmshops/large/large_b-whiteley-farm-shop-and-nursery-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-540568" y="1683530"/>
            <a:ext cx="5328592" cy="388843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3" name="Заголовок 4"/>
          <p:cNvSpPr txBox="1">
            <a:spLocks/>
          </p:cNvSpPr>
          <p:nvPr/>
        </p:nvSpPr>
        <p:spPr>
          <a:xfrm>
            <a:off x="4357686" y="214290"/>
            <a:ext cx="4246762" cy="642942"/>
          </a:xfrm>
          <a:prstGeom prst="rect">
            <a:avLst/>
          </a:prstGeom>
          <a:ln w="100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200" b="1" cap="all" dirty="0" smtClean="0">
                <a:solidFill>
                  <a:srgbClr val="0F610B"/>
                </a:solidFill>
                <a:effectLst>
                  <a:reflection blurRad="12700" stA="48000" endA="300" endPos="55000" dir="5400000" sy="-90000" algn="bl" rotWithShape="0"/>
                </a:effectLst>
              </a:rPr>
              <a:t>Мята перечная </a:t>
            </a:r>
            <a:endParaRPr kumimoji="0" lang="ru-RU" sz="3200" b="1" i="0" u="none" strike="noStrike" kern="1200" cap="all" spc="0" normalizeH="0" baseline="0" noProof="0" dirty="0">
              <a:ln>
                <a:noFill/>
              </a:ln>
              <a:solidFill>
                <a:srgbClr val="0F610B"/>
              </a:solidFill>
              <a:effectLst>
                <a:reflection blurRad="12700" stA="48000" endA="300" endPos="55000" dir="5400000" sy="-90000" algn="bl" rotWithShape="0"/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" name="Picture 2" descr="http://www.proshkolu.ru/content/media/pic/std/3000000/2631000/2630594-df2e362f74b01b24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944216" cy="187220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497312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800" decel="100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800" decel="100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800" decel="100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00" decel="100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0"/>
                            </p:stCondLst>
                            <p:childTnLst>
                              <p:par>
                                <p:cTn id="33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800" decel="100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800" decel="100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800" decel="100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800" decel="100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6000"/>
                            </p:stCondLst>
                            <p:childTnLst>
                              <p:par>
                                <p:cTn id="42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800" decel="100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800" decel="100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800" decel="100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800" decel="100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7000"/>
                            </p:stCondLst>
                            <p:childTnLst>
                              <p:par>
                                <p:cTn id="51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800" decel="100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800" decel="100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800" decel="100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800" decel="100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90513" y="4500570"/>
            <a:ext cx="8529959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solidFill>
                  <a:srgbClr val="0F610B"/>
                </a:solidFill>
                <a:latin typeface="Times New Roman" pitchFamily="18" charset="0"/>
                <a:cs typeface="Times New Roman" pitchFamily="18" charset="0"/>
              </a:rPr>
              <a:t>Думаю вы убедились  в том какое огромное разнообразие даров, среди них – лекарства от многих болезней предлагает человеку  Матушка-Природа. Надо только знать и уметь ими пользоваться. </a:t>
            </a:r>
          </a:p>
          <a:p>
            <a:pPr algn="just"/>
            <a:r>
              <a:rPr lang="ru-RU" b="1" dirty="0" smtClean="0">
                <a:solidFill>
                  <a:srgbClr val="0F610B"/>
                </a:solidFill>
                <a:latin typeface="Times New Roman" pitchFamily="18" charset="0"/>
                <a:cs typeface="Times New Roman" pitchFamily="18" charset="0"/>
              </a:rPr>
              <a:t>Много лет подряд люди передавали своим потомкам знания о лечебных растениях. Составляли толстые книги: «Травники», «Цветники». По названиям этих книг можно догадаться об их содержании. </a:t>
            </a:r>
          </a:p>
          <a:p>
            <a:pPr algn="just"/>
            <a:r>
              <a:rPr lang="ru-RU" b="1" dirty="0" smtClean="0">
                <a:solidFill>
                  <a:srgbClr val="0F610B"/>
                </a:solidFill>
                <a:latin typeface="Times New Roman" pitchFamily="18" charset="0"/>
                <a:cs typeface="Times New Roman" pitchFamily="18" charset="0"/>
              </a:rPr>
              <a:t>Вы догадались?</a:t>
            </a:r>
            <a:endParaRPr lang="ru-RU" b="1" dirty="0">
              <a:solidFill>
                <a:srgbClr val="0F610B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3794" name="Picture 2" descr="G:\конкурс Природа родног края\картинки анимэ\Recept-prodlenija-molodosti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0513" y="352425"/>
            <a:ext cx="5853123" cy="4148145"/>
          </a:xfrm>
          <a:prstGeom prst="rect">
            <a:avLst/>
          </a:prstGeom>
          <a:noFill/>
        </p:spPr>
      </p:pic>
      <p:pic>
        <p:nvPicPr>
          <p:cNvPr id="5" name="Picture 2" descr="http://ds160.centerstart.ru/sites/ds160.centerstart.ru/files/65169635_doktor.jpg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5364088" y="0"/>
            <a:ext cx="3779912" cy="4608512"/>
          </a:xfrm>
          <a:prstGeom prst="rect">
            <a:avLst/>
          </a:prstGeom>
          <a:noFill/>
        </p:spPr>
      </p:pic>
      <p:pic>
        <p:nvPicPr>
          <p:cNvPr id="6" name="Picture 2" descr="http://i77.ltalk.ru/98/40/384098/35/11294135/animashkibabochki485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8878142" flipH="1">
            <a:off x="372558" y="555150"/>
            <a:ext cx="1459235" cy="115285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543777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692696"/>
            <a:ext cx="7560840" cy="3539430"/>
          </a:xfrm>
          <a:prstGeom prst="rect">
            <a:avLst/>
          </a:prstGeom>
          <a:ln w="57150">
            <a:solidFill>
              <a:schemeClr val="accent5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Дидактическая игра 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« Собери растение»</a:t>
            </a: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b="1" u="sng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hlinkClick r:id="rId2"/>
              </a:rPr>
              <a:t>https://www.jigsawplanet.com/zZAa09</a:t>
            </a:r>
            <a:endParaRPr lang="ru-RU" sz="3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Соберите лекарственное растение. Подорожник. Назовите его и расскажите, при каких недугах (болезнях) его применяют?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3528" y="3573016"/>
            <a:ext cx="3056858" cy="3154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88394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96205" y="0"/>
            <a:ext cx="633744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8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  <a:endParaRPr lang="ru-RU" sz="4800" b="1" dirty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073" y="1124744"/>
            <a:ext cx="8229704" cy="5472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283173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1570</TotalTime>
  <Words>460</Words>
  <Application>Microsoft Office PowerPoint</Application>
  <PresentationFormat>Экран (4:3)</PresentationFormat>
  <Paragraphs>72</Paragraphs>
  <Slides>21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6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Lidia</dc:creator>
  <cp:lastModifiedBy>DNS</cp:lastModifiedBy>
  <cp:revision>177</cp:revision>
  <dcterms:created xsi:type="dcterms:W3CDTF">2014-11-14T16:31:58Z</dcterms:created>
  <dcterms:modified xsi:type="dcterms:W3CDTF">2020-04-16T07:54:58Z</dcterms:modified>
</cp:coreProperties>
</file>